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29"/>
  </p:notesMasterIdLst>
  <p:handoutMasterIdLst>
    <p:handoutMasterId r:id="rId30"/>
  </p:handoutMasterIdLst>
  <p:sldIdLst>
    <p:sldId id="298" r:id="rId4"/>
    <p:sldId id="338" r:id="rId5"/>
    <p:sldId id="334" r:id="rId6"/>
    <p:sldId id="336" r:id="rId7"/>
    <p:sldId id="337" r:id="rId8"/>
    <p:sldId id="339" r:id="rId9"/>
    <p:sldId id="340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60" r:id="rId27"/>
    <p:sldId id="33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5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_monthl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bg1"/>
                </a:solidFill>
              </a:rPr>
              <a:t> Products count by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'AtliQ yoy'!$C$1</c:f>
              <c:strCache>
                <c:ptCount val="1"/>
                <c:pt idx="0">
                  <c:v>unique_products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'AtliQ yoy'!$B$2:$B$7</c:f>
              <c:strCache>
                <c:ptCount val="6"/>
                <c:pt idx="0">
                  <c:v>Notebook</c:v>
                </c:pt>
                <c:pt idx="1">
                  <c:v>Accessories 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'AtliQ yoy'!$C$2:$C$7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E-413E-9BF7-592B577395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4814111"/>
        <c:axId val="814815071"/>
      </c:barChart>
      <c:catAx>
        <c:axId val="81481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815071"/>
        <c:crosses val="autoZero"/>
        <c:auto val="1"/>
        <c:lblAlgn val="ctr"/>
        <c:lblOffset val="100"/>
        <c:noMultiLvlLbl val="0"/>
      </c:catAx>
      <c:valAx>
        <c:axId val="81481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814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[Book1]Sheet1!PivotTable2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259738408286083E-2"/>
          <c:y val="3.7280079622878812E-2"/>
          <c:w val="0.88181809185290483"/>
          <c:h val="0.894990827293058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 Product_count_2020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Sheet1!$D$11:$D$17</c:f>
              <c:numCache>
                <c:formatCode>General</c:formatCode>
                <c:ptCount val="6"/>
                <c:pt idx="0">
                  <c:v>92</c:v>
                </c:pt>
                <c:pt idx="1">
                  <c:v>69</c:v>
                </c:pt>
                <c:pt idx="2">
                  <c:v>59</c:v>
                </c:pt>
                <c:pt idx="3">
                  <c:v>12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2-49CB-96CC-E2B2AD57E897}"/>
            </c:ext>
          </c:extLst>
        </c:ser>
        <c:ser>
          <c:idx val="1"/>
          <c:order val="1"/>
          <c:tx>
            <c:strRef>
              <c:f>Sheet1!$E$10</c:f>
              <c:strCache>
                <c:ptCount val="1"/>
                <c:pt idx="0">
                  <c:v> Product_count_2021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Sheet1!$E$11:$E$17</c:f>
              <c:numCache>
                <c:formatCode>General</c:formatCode>
                <c:ptCount val="6"/>
                <c:pt idx="0">
                  <c:v>108</c:v>
                </c:pt>
                <c:pt idx="1">
                  <c:v>103</c:v>
                </c:pt>
                <c:pt idx="2">
                  <c:v>75</c:v>
                </c:pt>
                <c:pt idx="3">
                  <c:v>17</c:v>
                </c:pt>
                <c:pt idx="4">
                  <c:v>22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2-49CB-96CC-E2B2AD57E897}"/>
            </c:ext>
          </c:extLst>
        </c:ser>
        <c:ser>
          <c:idx val="2"/>
          <c:order val="2"/>
          <c:tx>
            <c:strRef>
              <c:f>Sheet1!$F$10</c:f>
              <c:strCache>
                <c:ptCount val="1"/>
                <c:pt idx="0">
                  <c:v> Differnce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Sheet1!$F$11:$F$17</c:f>
              <c:numCache>
                <c:formatCode>General</c:formatCode>
                <c:ptCount val="6"/>
                <c:pt idx="0">
                  <c:v>16</c:v>
                </c:pt>
                <c:pt idx="1">
                  <c:v>34</c:v>
                </c:pt>
                <c:pt idx="2">
                  <c:v>16</c:v>
                </c:pt>
                <c:pt idx="3">
                  <c:v>5</c:v>
                </c:pt>
                <c:pt idx="4">
                  <c:v>15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02-49CB-96CC-E2B2AD57E8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95067440"/>
        <c:axId val="295069736"/>
      </c:barChart>
      <c:catAx>
        <c:axId val="2950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069736"/>
        <c:crosses val="autoZero"/>
        <c:auto val="1"/>
        <c:lblAlgn val="ctr"/>
        <c:lblOffset val="100"/>
        <c:noMultiLvlLbl val="0"/>
      </c:catAx>
      <c:valAx>
        <c:axId val="295069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06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960608468807028"/>
          <c:y val="0.1700192555922779"/>
          <c:w val="0.28580405820847293"/>
          <c:h val="0.232118245176054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Top 5 Average</a:t>
            </a:r>
            <a:r>
              <a:rPr lang="en-US" baseline="0" dirty="0">
                <a:solidFill>
                  <a:schemeClr val="bg1"/>
                </a:solidFill>
              </a:rPr>
              <a:t> Discount Percentage 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AtliQ_top5_discount!$C$1</c:f>
              <c:strCache>
                <c:ptCount val="1"/>
                <c:pt idx="0">
                  <c:v>average_discount_pct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AtliQ_top5_discount!$B$2:$B$6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AtliQ_top5_discount!$C$2:$C$6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9D-4A0F-97BC-D20F59A151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53859792"/>
        <c:axId val="1853854992"/>
      </c:barChart>
      <c:catAx>
        <c:axId val="185385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854992"/>
        <c:crosses val="autoZero"/>
        <c:auto val="1"/>
        <c:lblAlgn val="ctr"/>
        <c:lblOffset val="100"/>
        <c:noMultiLvlLbl val="0"/>
      </c:catAx>
      <c:valAx>
        <c:axId val="185385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85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Gross</a:t>
            </a:r>
            <a:r>
              <a:rPr lang="en-US" baseline="0" dirty="0">
                <a:solidFill>
                  <a:schemeClr val="bg1"/>
                </a:solidFill>
              </a:rPr>
              <a:t> S</a:t>
            </a:r>
            <a:r>
              <a:rPr lang="en-US" dirty="0">
                <a:solidFill>
                  <a:schemeClr val="bg1"/>
                </a:solidFill>
              </a:rPr>
              <a:t>ales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Amount</a:t>
            </a:r>
            <a:r>
              <a:rPr lang="en-US" baseline="0" dirty="0">
                <a:solidFill>
                  <a:schemeClr val="bg1"/>
                </a:solidFill>
              </a:rPr>
              <a:t> in Million USD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At_monthl!$C$1</c:f>
              <c:strCache>
                <c:ptCount val="1"/>
                <c:pt idx="0">
                  <c:v>Gross_sales_Amount_mln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At_monthl!$A$2:$A$25</c:f>
              <c:strCache>
                <c:ptCount val="24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  <c:pt idx="4">
                  <c:v>January</c:v>
                </c:pt>
                <c:pt idx="5">
                  <c:v>February</c:v>
                </c:pt>
                <c:pt idx="6">
                  <c:v>March</c:v>
                </c:pt>
                <c:pt idx="7">
                  <c:v>April</c:v>
                </c:pt>
                <c:pt idx="8">
                  <c:v>May</c:v>
                </c:pt>
                <c:pt idx="9">
                  <c:v>June</c:v>
                </c:pt>
                <c:pt idx="10">
                  <c:v>July</c:v>
                </c:pt>
                <c:pt idx="11">
                  <c:v>August</c:v>
                </c:pt>
                <c:pt idx="12">
                  <c:v>September</c:v>
                </c:pt>
                <c:pt idx="13">
                  <c:v>October</c:v>
                </c:pt>
                <c:pt idx="14">
                  <c:v>November</c:v>
                </c:pt>
                <c:pt idx="15">
                  <c:v>December</c:v>
                </c:pt>
                <c:pt idx="16">
                  <c:v>January</c:v>
                </c:pt>
                <c:pt idx="17">
                  <c:v>February</c:v>
                </c:pt>
                <c:pt idx="18">
                  <c:v>March</c:v>
                </c:pt>
                <c:pt idx="19">
                  <c:v>April</c:v>
                </c:pt>
                <c:pt idx="20">
                  <c:v>May</c:v>
                </c:pt>
                <c:pt idx="21">
                  <c:v>June</c:v>
                </c:pt>
                <c:pt idx="22">
                  <c:v>July</c:v>
                </c:pt>
                <c:pt idx="23">
                  <c:v>August</c:v>
                </c:pt>
              </c:strCache>
            </c:strRef>
          </c:cat>
          <c:val>
            <c:numRef>
              <c:f>At_monthl!$C$2:$C$25</c:f>
              <c:numCache>
                <c:formatCode>General</c:formatCode>
                <c:ptCount val="24"/>
                <c:pt idx="0">
                  <c:v>4.5</c:v>
                </c:pt>
                <c:pt idx="1">
                  <c:v>5.14</c:v>
                </c:pt>
                <c:pt idx="2">
                  <c:v>7.52</c:v>
                </c:pt>
                <c:pt idx="3">
                  <c:v>4.83</c:v>
                </c:pt>
                <c:pt idx="4">
                  <c:v>4.74</c:v>
                </c:pt>
                <c:pt idx="5">
                  <c:v>4</c:v>
                </c:pt>
                <c:pt idx="6">
                  <c:v>0.38</c:v>
                </c:pt>
                <c:pt idx="7">
                  <c:v>0.4</c:v>
                </c:pt>
                <c:pt idx="8">
                  <c:v>0.78</c:v>
                </c:pt>
                <c:pt idx="9">
                  <c:v>1.7</c:v>
                </c:pt>
                <c:pt idx="10">
                  <c:v>2.5499999999999998</c:v>
                </c:pt>
                <c:pt idx="11">
                  <c:v>2.79</c:v>
                </c:pt>
                <c:pt idx="12">
                  <c:v>12.35</c:v>
                </c:pt>
                <c:pt idx="13">
                  <c:v>13.22</c:v>
                </c:pt>
                <c:pt idx="14">
                  <c:v>20.46</c:v>
                </c:pt>
                <c:pt idx="15">
                  <c:v>12.94</c:v>
                </c:pt>
                <c:pt idx="16">
                  <c:v>12.4</c:v>
                </c:pt>
                <c:pt idx="17">
                  <c:v>10.130000000000001</c:v>
                </c:pt>
                <c:pt idx="18">
                  <c:v>12.14</c:v>
                </c:pt>
                <c:pt idx="19">
                  <c:v>7.31</c:v>
                </c:pt>
                <c:pt idx="20">
                  <c:v>12.15</c:v>
                </c:pt>
                <c:pt idx="21">
                  <c:v>9.82</c:v>
                </c:pt>
                <c:pt idx="22">
                  <c:v>12.09</c:v>
                </c:pt>
                <c:pt idx="23">
                  <c:v>7.18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A-4B99-87D1-9DBC135C23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46545376"/>
        <c:axId val="1346548256"/>
      </c:barChart>
      <c:catAx>
        <c:axId val="1346545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48256"/>
        <c:crosses val="autoZero"/>
        <c:auto val="1"/>
        <c:lblAlgn val="ctr"/>
        <c:lblOffset val="100"/>
        <c:noMultiLvlLbl val="0"/>
      </c:catAx>
      <c:valAx>
        <c:axId val="134654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4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>
                <a:solidFill>
                  <a:schemeClr val="bg1"/>
                </a:solidFill>
              </a:rPr>
              <a:t>Total Sold Quantity in FY 2020 by Quarter</a:t>
            </a:r>
          </a:p>
        </c:rich>
      </c:tx>
      <c:layout>
        <c:manualLayout>
          <c:xMode val="edge"/>
          <c:yMode val="edge"/>
          <c:x val="0.1514304461942257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050672117523367E-2"/>
          <c:y val="0.14891221930592008"/>
          <c:w val="0.86396303587051615"/>
          <c:h val="0.721242344706911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AtliQ_q!$B$1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AtliQ_q!$A$2:$A$5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Q4</c:v>
                </c:pt>
                <c:pt idx="3">
                  <c:v>Q3</c:v>
                </c:pt>
              </c:strCache>
            </c:strRef>
          </c:cat>
          <c:val>
            <c:numRef>
              <c:f>AtliQ_q!$B$2:$B$5</c:f>
              <c:numCache>
                <c:formatCode>0.0,,"M"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1-44FC-8FC4-819DF10CD6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1106944"/>
        <c:axId val="1351107424"/>
      </c:barChart>
      <c:catAx>
        <c:axId val="1351106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107424"/>
        <c:crosses val="autoZero"/>
        <c:auto val="1"/>
        <c:lblAlgn val="ctr"/>
        <c:lblOffset val="100"/>
        <c:noMultiLvlLbl val="0"/>
      </c:catAx>
      <c:valAx>
        <c:axId val="135110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10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Percentage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Contribution by Channels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AtliQ_cont!$C$1</c:f>
              <c:strCache>
                <c:ptCount val="1"/>
                <c:pt idx="0">
                  <c:v>percentage_contribution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97-47CF-8C24-A30613B5EF3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97-47CF-8C24-A30613B5EF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97-47CF-8C24-A30613B5EF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AtliQ_cont!$A$2:$A$4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AtliQ_cont!$C$2:$C$4</c:f>
              <c:numCache>
                <c:formatCode>General</c:formatCode>
                <c:ptCount val="3"/>
                <c:pt idx="0">
                  <c:v>73.22</c:v>
                </c:pt>
                <c:pt idx="1">
                  <c:v>15.48</c:v>
                </c:pt>
                <c:pt idx="2">
                  <c:v>11.31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97-47CF-8C24-A30613B5E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1100" u="non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products in N&amp;S division</a:t>
            </a:r>
            <a:endParaRPr lang="en-IN" sz="1100" u="none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c:rich>
      </c:tx>
      <c:layout>
        <c:manualLayout>
          <c:xMode val="edge"/>
          <c:yMode val="edge"/>
          <c:x val="0.15233527993621662"/>
          <c:y val="2.41545893719806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426067588960382E-2"/>
          <c:y val="0.21838791890144163"/>
          <c:w val="0.90536813961349283"/>
          <c:h val="0.53648389060063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AtliQ_div!$D$1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AtliQ_div!$B$2:$C$4</c:f>
              <c:multiLvlStrCache>
                <c:ptCount val="3"/>
                <c:lvl>
                  <c:pt idx="0">
                    <c:v>AQ Pen Drive</c:v>
                  </c:pt>
                  <c:pt idx="1">
                    <c:v>AQ Pen Drive</c:v>
                  </c:pt>
                  <c:pt idx="2">
                    <c:v>AQ Pen Drive</c:v>
                  </c:pt>
                </c:lvl>
                <c:lvl>
                  <c:pt idx="0">
                    <c:v>A6720160103</c:v>
                  </c:pt>
                  <c:pt idx="1">
                    <c:v>A6818160202</c:v>
                  </c:pt>
                  <c:pt idx="2">
                    <c:v>A6819160203</c:v>
                  </c:pt>
                </c:lvl>
              </c:multiLvlStrCache>
            </c:multiLvlStrRef>
          </c:cat>
          <c:val>
            <c:numRef>
              <c:f>AtliQ_div!$D$2:$D$4</c:f>
              <c:numCache>
                <c:formatCode>0.0,"k"</c:formatCode>
                <c:ptCount val="3"/>
                <c:pt idx="0">
                  <c:v>701373</c:v>
                </c:pt>
                <c:pt idx="1">
                  <c:v>688003</c:v>
                </c:pt>
                <c:pt idx="2">
                  <c:v>676245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4-4767-9A0F-4C54BA2935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880384"/>
        <c:axId val="332879424"/>
      </c:barChart>
      <c:catAx>
        <c:axId val="332880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879424"/>
        <c:crosses val="autoZero"/>
        <c:auto val="1"/>
        <c:lblAlgn val="ctr"/>
        <c:lblOffset val="100"/>
        <c:noMultiLvlLbl val="0"/>
      </c:catAx>
      <c:valAx>
        <c:axId val="332879424"/>
        <c:scaling>
          <c:orientation val="minMax"/>
        </c:scaling>
        <c:delete val="1"/>
        <c:axPos val="l"/>
        <c:numFmt formatCode="0.0,&quot;k&quot;" sourceLinked="1"/>
        <c:majorTickMark val="out"/>
        <c:minorTickMark val="none"/>
        <c:tickLblPos val="nextTo"/>
        <c:crossAx val="33288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1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products in P&amp;A </a:t>
            </a:r>
            <a:r>
              <a:rPr lang="en-IN" sz="11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devision</a:t>
            </a:r>
            <a:endParaRPr lang="en-IN" sz="11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n-IN" sz="1100" u="none" dirty="0">
              <a:latin typeface="Segoe UI" panose="020B0502040204020203" pitchFamily="34" charset="0"/>
              <a:cs typeface="Segoe UI" panose="020B0502040204020203" pitchFamily="34" charset="0"/>
            </a:endParaRPr>
          </a:p>
        </c:rich>
      </c:tx>
      <c:layout>
        <c:manualLayout>
          <c:xMode val="edge"/>
          <c:yMode val="edge"/>
          <c:x val="0.17086619520617502"/>
          <c:y val="7.850241545893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AtliQ_div!$B$5:$C$7</c:f>
              <c:multiLvlStrCache>
                <c:ptCount val="3"/>
                <c:lvl>
                  <c:pt idx="0">
                    <c:v>AQ Gamers Ms</c:v>
                  </c:pt>
                  <c:pt idx="1">
                    <c:v>AQ Maxima Ms</c:v>
                  </c:pt>
                  <c:pt idx="2">
                    <c:v>AQ Maxima Ms</c:v>
                  </c:pt>
                </c:lvl>
                <c:lvl>
                  <c:pt idx="0">
                    <c:v>A2319150302</c:v>
                  </c:pt>
                  <c:pt idx="1">
                    <c:v>A2520150501</c:v>
                  </c:pt>
                  <c:pt idx="2">
                    <c:v>A2520150504</c:v>
                  </c:pt>
                </c:lvl>
              </c:multiLvlStrCache>
            </c:multiLvlStrRef>
          </c:cat>
          <c:val>
            <c:numRef>
              <c:f>AtliQ_div!$D$5:$D$7</c:f>
              <c:numCache>
                <c:formatCode>0.0,"k"</c:formatCode>
                <c:ptCount val="3"/>
                <c:pt idx="0">
                  <c:v>428498</c:v>
                </c:pt>
                <c:pt idx="1">
                  <c:v>419865</c:v>
                </c:pt>
                <c:pt idx="2">
                  <c:v>419471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5B-4BEE-AD01-FA25563CF8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5314208"/>
        <c:axId val="235311808"/>
      </c:barChart>
      <c:catAx>
        <c:axId val="23531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311808"/>
        <c:crosses val="autoZero"/>
        <c:auto val="1"/>
        <c:lblAlgn val="ctr"/>
        <c:lblOffset val="100"/>
        <c:noMultiLvlLbl val="0"/>
      </c:catAx>
      <c:valAx>
        <c:axId val="235311808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23531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Top 3 products in PC division</a:t>
            </a:r>
          </a:p>
          <a:p>
            <a:pPr algn="ctr" rtl="0">
              <a:defRPr>
                <a:solidFill>
                  <a:schemeClr val="bg1"/>
                </a:solidFill>
              </a:defRPr>
            </a:pPr>
            <a:endParaRPr lang="en-IN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1929270643733739"/>
          <c:y val="5.52103541405150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014481993866878E-2"/>
          <c:y val="0.29658840199322911"/>
          <c:w val="0.90536813961349283"/>
          <c:h val="0.470360702194834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AtliQ_div!$B$8:$C$10</c:f>
              <c:multiLvlStrCache>
                <c:ptCount val="3"/>
                <c:lvl>
                  <c:pt idx="0">
                    <c:v>AQ Digit</c:v>
                  </c:pt>
                  <c:pt idx="1">
                    <c:v>AQ Velocity</c:v>
                  </c:pt>
                  <c:pt idx="2">
                    <c:v>AQ Digit</c:v>
                  </c:pt>
                </c:lvl>
                <c:lvl>
                  <c:pt idx="0">
                    <c:v>A4218110202</c:v>
                  </c:pt>
                  <c:pt idx="1">
                    <c:v>A4319110306</c:v>
                  </c:pt>
                  <c:pt idx="2">
                    <c:v>A4218110208</c:v>
                  </c:pt>
                </c:lvl>
              </c:multiLvlStrCache>
            </c:multiLvlStrRef>
          </c:cat>
          <c:val>
            <c:numRef>
              <c:f>AtliQ_div!$D$8:$D$10</c:f>
              <c:numCache>
                <c:formatCode>0.0,"k"</c:formatCode>
                <c:ptCount val="3"/>
                <c:pt idx="0">
                  <c:v>17434</c:v>
                </c:pt>
                <c:pt idx="1">
                  <c:v>17280</c:v>
                </c:pt>
                <c:pt idx="2">
                  <c:v>17275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C-4FAB-AFE0-05D905F4A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432128"/>
        <c:axId val="95429728"/>
      </c:barChart>
      <c:catAx>
        <c:axId val="9543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29728"/>
        <c:crosses val="autoZero"/>
        <c:auto val="1"/>
        <c:lblAlgn val="ctr"/>
        <c:lblOffset val="100"/>
        <c:noMultiLvlLbl val="0"/>
      </c:catAx>
      <c:valAx>
        <c:axId val="95429728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9543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2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8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4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6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66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2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1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9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81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69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66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68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8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8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7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8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9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792" y="2183362"/>
            <a:ext cx="8714792" cy="2183365"/>
          </a:xfrm>
        </p:spPr>
        <p:txBody>
          <a:bodyPr/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Consumer Goods</a:t>
            </a:r>
            <a:b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Ad-hoc Insights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36221-C38E-2841-E122-C244BD68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29" y="278557"/>
            <a:ext cx="1712166" cy="984381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4907" y="211110"/>
            <a:ext cx="1321836" cy="1255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8509F-0E45-6417-49F9-45513FCBB347}"/>
              </a:ext>
            </a:extLst>
          </p:cNvPr>
          <p:cNvSpPr txBox="1"/>
          <p:nvPr/>
        </p:nvSpPr>
        <p:spPr>
          <a:xfrm>
            <a:off x="914400" y="5061085"/>
            <a:ext cx="591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PRESENTED BY : SHUBHAM SARPATE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5FB61-703C-8C66-9F23-68C065178B00}"/>
              </a:ext>
            </a:extLst>
          </p:cNvPr>
          <p:cNvSpPr txBox="1"/>
          <p:nvPr/>
        </p:nvSpPr>
        <p:spPr>
          <a:xfrm>
            <a:off x="1231640" y="1282185"/>
            <a:ext cx="308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Hardware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9EC0AD-1FBF-0664-5111-9BF2110A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86925"/>
            <a:ext cx="922175" cy="7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7C0B0A-D033-5163-6E5C-340DC321CCC7}"/>
              </a:ext>
            </a:extLst>
          </p:cNvPr>
          <p:cNvSpPr txBox="1"/>
          <p:nvPr/>
        </p:nvSpPr>
        <p:spPr>
          <a:xfrm>
            <a:off x="3638939" y="4310655"/>
            <a:ext cx="187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USING SQL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8BB2A5-4E41-8AF1-0ADA-AB35B5D810BA}"/>
              </a:ext>
            </a:extLst>
          </p:cNvPr>
          <p:cNvSpPr/>
          <p:nvPr/>
        </p:nvSpPr>
        <p:spPr>
          <a:xfrm>
            <a:off x="5514392" y="4376058"/>
            <a:ext cx="46653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420" y="606490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03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80A34-AF4B-F9E5-4794-FB2C0845D4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679510"/>
            <a:ext cx="10271771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a report with all the unique product counts for each segment and sort them in descending order of product counts. The final output contains 2 fields, segment and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product_count</a:t>
            </a:r>
            <a:r>
              <a:rPr lang="en-US" sz="1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C93DD7-1F8C-63DD-0D2B-8ADC372F9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721" y="2615812"/>
            <a:ext cx="697917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03650" y="1959429"/>
            <a:ext cx="5116189" cy="38244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6 segments, Notebook has the highest number of  </a:t>
            </a: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products_count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and networking has the lowest (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Notebook, Accessories and peripherals segments dominates the product range comprising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82.87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</a:t>
            </a: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Atliq’s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product offerings.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ought to focus on expanding its product offerings in the Desktop, Storage and Networking segment to scale the business while also aligning with the current market trends and demands.</a:t>
            </a:r>
            <a:endParaRPr lang="en-US" sz="14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C0CCAD3-2986-4344-2322-ABCAA246C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76453"/>
              </p:ext>
            </p:extLst>
          </p:nvPr>
        </p:nvGraphicFramePr>
        <p:xfrm>
          <a:off x="6586730" y="1671792"/>
          <a:ext cx="4742686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05601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662473"/>
            <a:ext cx="10149840" cy="620434"/>
          </a:xfrm>
        </p:spPr>
        <p:txBody>
          <a:bodyPr/>
          <a:lstStyle/>
          <a:p>
            <a:r>
              <a:rPr lang="en-US" b="1" i="0" kern="1200" dirty="0"/>
              <a:t>request no : 04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97351330"/>
              </p:ext>
            </p:extLst>
          </p:nvPr>
        </p:nvGraphicFramePr>
        <p:xfrm>
          <a:off x="979488" y="2300288"/>
          <a:ext cx="6195753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679510"/>
            <a:ext cx="10150475" cy="45160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segment had the most increase in unique products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2021 vs 2020? The final output contains these fields, segment, product_count_2020, product_count_2021, and difference.</a:t>
            </a:r>
            <a:endParaRPr lang="en-US" sz="14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4AA3804-DFFF-0F49-5C7A-BA756CFAD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906" y="2494214"/>
            <a:ext cx="5102290" cy="370131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46A3D-358F-1EDE-546A-4C91AB93B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1783" y="2494214"/>
            <a:ext cx="4706311" cy="3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657860"/>
            <a:ext cx="10149840" cy="57378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AE3D7F6-8F06-112B-6BD7-ED4E8DD44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39359"/>
              </p:ext>
            </p:extLst>
          </p:nvPr>
        </p:nvGraphicFramePr>
        <p:xfrm>
          <a:off x="5951642" y="2032558"/>
          <a:ext cx="5260870" cy="338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E0D010-92AF-32CE-6FB1-51098C361FF0}"/>
              </a:ext>
            </a:extLst>
          </p:cNvPr>
          <p:cNvSpPr txBox="1"/>
          <p:nvPr/>
        </p:nvSpPr>
        <p:spPr>
          <a:xfrm>
            <a:off x="905069" y="2032558"/>
            <a:ext cx="4964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had introduced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products in accessories segment marking the largest product addition among other segments.</a:t>
            </a:r>
            <a:b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Desktop segment saw the highest percentage difference with the addition of 15 new products which makes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214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increase compared to 7 products in 2020.</a:t>
            </a:r>
            <a:b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and Storage have experienced the lowest production growth.</a:t>
            </a:r>
          </a:p>
        </p:txBody>
      </p:sp>
    </p:spTree>
    <p:extLst>
      <p:ext uri="{BB962C8B-B14F-4D97-AF65-F5344CB8AC3E}">
        <p14:creationId xmlns:p14="http://schemas.microsoft.com/office/powerpoint/2010/main" val="197941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538175"/>
          </a:xfrm>
        </p:spPr>
        <p:txBody>
          <a:bodyPr/>
          <a:lstStyle/>
          <a:p>
            <a:r>
              <a:rPr lang="en-US" b="1" i="0" kern="1200" dirty="0"/>
              <a:t>request no : 05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136644709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7283C-8DD3-17FE-A3EA-D002D27ACE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8396" y="1194318"/>
            <a:ext cx="10191567" cy="5234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products that have the highest and lowest manufacturing costs. The final output should contain these fields,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manufacturing_cost</a:t>
            </a:r>
            <a:endParaRPr lang="en-US" sz="140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D95D29F-8DF5-199E-AC69-EA3064F4E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37" y="2050606"/>
            <a:ext cx="4749508" cy="348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3F075-00F5-F545-9912-8790B667A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037" y="5635690"/>
            <a:ext cx="4749508" cy="685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06CAC5-C96B-BEDC-E022-5F3F95E25B27}"/>
              </a:ext>
            </a:extLst>
          </p:cNvPr>
          <p:cNvSpPr txBox="1"/>
          <p:nvPr/>
        </p:nvSpPr>
        <p:spPr>
          <a:xfrm>
            <a:off x="5935186" y="2130100"/>
            <a:ext cx="531841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</a:t>
            </a:r>
            <a:r>
              <a:rPr lang="en-IN" b="1" cap="all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INSIGHTS</a:t>
            </a:r>
          </a:p>
          <a:p>
            <a:pPr lvl="1"/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 Master wired x1 Ms has the lowest manufacturing cost of $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0.89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where as AQ HOME Allin 1 Gen 2 has the highest manufacturing cost of $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240.53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06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91549-8B0E-EA88-6C08-93440F65521F}"/>
              </a:ext>
            </a:extLst>
          </p:cNvPr>
          <p:cNvSpPr txBox="1"/>
          <p:nvPr/>
        </p:nvSpPr>
        <p:spPr>
          <a:xfrm>
            <a:off x="979488" y="1561624"/>
            <a:ext cx="101498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 a report which contains the top 5 customers who received an average high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pre_invoice_discount_pct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the fiscal year 2021 and in the Indian market. The final output contains these fields,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customer,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average_discount_percentage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60B0D-3296-9A68-DE68-B8C29A5E2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87" y="2836506"/>
            <a:ext cx="4892676" cy="3405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A7F96-06B3-7633-74CB-767E2D4A4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066" y="2927456"/>
            <a:ext cx="50680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616028"/>
            <a:ext cx="10149840" cy="634274"/>
          </a:xfrm>
        </p:spPr>
        <p:txBody>
          <a:bodyPr/>
          <a:lstStyle/>
          <a:p>
            <a:r>
              <a:rPr lang="en-US" b="1" i="0" kern="1200" dirty="0"/>
              <a:t>INSIGHTS 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916371374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E881529-F093-C4CD-DB27-1BEC2CB12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379089"/>
              </p:ext>
            </p:extLst>
          </p:nvPr>
        </p:nvGraphicFramePr>
        <p:xfrm>
          <a:off x="6639306" y="19699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BB8C31-7829-B0AF-5E82-7E9C59816765}"/>
              </a:ext>
            </a:extLst>
          </p:cNvPr>
          <p:cNvSpPr txBox="1"/>
          <p:nvPr/>
        </p:nvSpPr>
        <p:spPr>
          <a:xfrm>
            <a:off x="979488" y="2076261"/>
            <a:ext cx="53403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This report can be useful for understanding which customers in the Indian market are receiving the highest pre-invoice discounts and for identifying potential areas for cost-saving measures.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Flipkart received the highest average discount of </a:t>
            </a:r>
            <a:r>
              <a:rPr lang="en-IN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30.83</a:t>
            </a:r>
            <a:r>
              <a:rPr lang="en-IN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in fiscal year 2021 in India, marking it as the most discounted customer. Approximately equal average discount percentages were offered to each of our top 5 customers.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4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738664"/>
          </a:xfrm>
        </p:spPr>
        <p:txBody>
          <a:bodyPr/>
          <a:lstStyle/>
          <a:p>
            <a:r>
              <a:rPr lang="en-US" b="1" i="0" kern="1200" dirty="0"/>
              <a:t>request no : 07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D52B2-431A-A0D2-08F9-F24CA458A0BA}"/>
              </a:ext>
            </a:extLst>
          </p:cNvPr>
          <p:cNvSpPr txBox="1"/>
          <p:nvPr/>
        </p:nvSpPr>
        <p:spPr>
          <a:xfrm>
            <a:off x="907401" y="1561624"/>
            <a:ext cx="10222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complete report of the Gross sales amount for the customer “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Exclusive” for each month . This analysis helps to get an idea of low and high-performing months and take strategic decisions. The final report contains these columns: Month, Year and Gross sales amount. </a:t>
            </a:r>
            <a:endParaRPr lang="en-US" sz="1400" dirty="0"/>
          </a:p>
        </p:txBody>
      </p:sp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31FE5757-7F49-7CA1-F7F3-CC426442F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092" y="2342275"/>
            <a:ext cx="5005427" cy="386724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E082C0-B8CA-7D9D-5E24-F33DCF109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0911" y="2300287"/>
            <a:ext cx="3915321" cy="39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746" y="599010"/>
            <a:ext cx="10149840" cy="59409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871D1B-A538-B84E-C02A-ECBDE23FF7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669037"/>
              </p:ext>
            </p:extLst>
          </p:nvPr>
        </p:nvGraphicFramePr>
        <p:xfrm>
          <a:off x="1380502" y="1367771"/>
          <a:ext cx="952655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AD20C5-5A92-1D73-8F66-5BFA5EB3F0E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514339" y="4101048"/>
            <a:ext cx="4629440" cy="99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708B3-6D29-DD6D-2AC1-2D157EF249FD}"/>
              </a:ext>
            </a:extLst>
          </p:cNvPr>
          <p:cNvCxnSpPr>
            <a:cxnSpLocks/>
          </p:cNvCxnSpPr>
          <p:nvPr/>
        </p:nvCxnSpPr>
        <p:spPr>
          <a:xfrm>
            <a:off x="6415395" y="4110971"/>
            <a:ext cx="4253885" cy="99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494B4A-04EE-80A6-7055-749441292969}"/>
              </a:ext>
            </a:extLst>
          </p:cNvPr>
          <p:cNvSpPr txBox="1"/>
          <p:nvPr/>
        </p:nvSpPr>
        <p:spPr>
          <a:xfrm>
            <a:off x="3256373" y="4215483"/>
            <a:ext cx="1604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FY2020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4308B-B42F-10DD-CBD6-B3E403115260}"/>
              </a:ext>
            </a:extLst>
          </p:cNvPr>
          <p:cNvSpPr txBox="1"/>
          <p:nvPr/>
        </p:nvSpPr>
        <p:spPr>
          <a:xfrm>
            <a:off x="8297853" y="4215481"/>
            <a:ext cx="1433976" cy="26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FY2021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657BD-04E4-153A-0898-F05E53447448}"/>
              </a:ext>
            </a:extLst>
          </p:cNvPr>
          <p:cNvSpPr txBox="1"/>
          <p:nvPr/>
        </p:nvSpPr>
        <p:spPr>
          <a:xfrm>
            <a:off x="1171478" y="4684704"/>
            <a:ext cx="104878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achieved its highest sales peak of $</a:t>
            </a:r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20.46</a:t>
            </a: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 in November 2020, a period coincides with festive season demand.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lowest sales of $</a:t>
            </a:r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0.38</a:t>
            </a: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 were recorded in March 2020. The sharp decline from March to August was attributed to the impact of the coronavirus pandemic.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sales bounced back after the pandemic, showing resilience and surpassing the levels seen in 2020.</a:t>
            </a:r>
          </a:p>
        </p:txBody>
      </p:sp>
    </p:spTree>
    <p:extLst>
      <p:ext uri="{BB962C8B-B14F-4D97-AF65-F5344CB8AC3E}">
        <p14:creationId xmlns:p14="http://schemas.microsoft.com/office/powerpoint/2010/main" val="65748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08 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3D081-21EF-7935-5287-C3BCB34310D0}"/>
              </a:ext>
            </a:extLst>
          </p:cNvPr>
          <p:cNvSpPr txBox="1"/>
          <p:nvPr/>
        </p:nvSpPr>
        <p:spPr>
          <a:xfrm>
            <a:off x="888739" y="1600401"/>
            <a:ext cx="1024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which quarter of 2020, got the maximum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The final output contains these fields sorted by the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Quarter,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endParaRPr lang="en-US" sz="1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912BBA-E146-A59F-48EB-FBF7E791F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35" y="2300287"/>
            <a:ext cx="10241224" cy="36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2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2" y="2372810"/>
            <a:ext cx="5094787" cy="3819646"/>
          </a:xfrm>
        </p:spPr>
        <p:txBody>
          <a:bodyPr tIns="91440" bIns="91440"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kern="1200" dirty="0"/>
              <a:t>Company Overview/ Problem statement</a:t>
            </a:r>
            <a:endParaRPr lang="en-US" b="1" kern="12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 err="1"/>
              <a:t>Atliq’s</a:t>
            </a:r>
            <a:r>
              <a:rPr lang="en-US" b="1" dirty="0"/>
              <a:t> business their markets and products     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/>
              <a:t> Data inputs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kern="1200" dirty="0"/>
              <a:t>A</a:t>
            </a:r>
            <a:r>
              <a:rPr lang="en-US" b="1" dirty="0"/>
              <a:t>d-hoc request along with the result, visualization and insights</a:t>
            </a:r>
          </a:p>
          <a:p>
            <a:endParaRPr lang="en-US" dirty="0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73240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13F4467-346E-A076-2EBC-E0DDCE4BA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416757"/>
              </p:ext>
            </p:extLst>
          </p:nvPr>
        </p:nvGraphicFramePr>
        <p:xfrm>
          <a:off x="5480863" y="2057400"/>
          <a:ext cx="56491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2EC48A9-11DC-7A00-507D-8BDD6CF2F076}"/>
              </a:ext>
            </a:extLst>
          </p:cNvPr>
          <p:cNvSpPr txBox="1"/>
          <p:nvPr/>
        </p:nvSpPr>
        <p:spPr>
          <a:xfrm>
            <a:off x="552839" y="2428506"/>
            <a:ext cx="44694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FY2020 experienced its highest quantity sold during Q1 (September to December 2019), demonstrating strong performance driven by the festive season in India.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experienced a downturn in Q3 (March to May 2020), attributed to the effects of the pandemic.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Q4, there was a notable uptick in sales, signaling a promising trend of recovery.</a:t>
            </a:r>
          </a:p>
        </p:txBody>
      </p:sp>
    </p:spTree>
    <p:extLst>
      <p:ext uri="{BB962C8B-B14F-4D97-AF65-F5344CB8AC3E}">
        <p14:creationId xmlns:p14="http://schemas.microsoft.com/office/powerpoint/2010/main" val="504908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09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DE461-6DFA-E736-EE3A-9685248B6133}"/>
              </a:ext>
            </a:extLst>
          </p:cNvPr>
          <p:cNvSpPr txBox="1"/>
          <p:nvPr/>
        </p:nvSpPr>
        <p:spPr>
          <a:xfrm>
            <a:off x="979488" y="1628484"/>
            <a:ext cx="10149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channel helped to bring more gross sales in the fiscal year 2021 and the percentage of contribution? The final output contains these fields, channel, 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gross_sales_mln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percentage.</a:t>
            </a:r>
            <a:endParaRPr lang="en-US" sz="14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5308E-6705-FB1C-92E7-12E008D8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8" y="2544535"/>
            <a:ext cx="5962160" cy="3638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4BDD1-175F-194A-322E-9C5E67DEA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2544535"/>
            <a:ext cx="42640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F5D2D9-F137-3F11-9DB1-7542F6163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519874"/>
              </p:ext>
            </p:extLst>
          </p:nvPr>
        </p:nvGraphicFramePr>
        <p:xfrm>
          <a:off x="6329265" y="1852441"/>
          <a:ext cx="4412488" cy="3366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65800E-705A-018C-4737-C2DBA6DB0DBD}"/>
              </a:ext>
            </a:extLst>
          </p:cNvPr>
          <p:cNvSpPr txBox="1"/>
          <p:nvPr/>
        </p:nvSpPr>
        <p:spPr>
          <a:xfrm>
            <a:off x="979488" y="2393503"/>
            <a:ext cx="51165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Retailer channel was the top-performing sales channel for the company in fiscal year 2021. this channel performed so well compared to the Direct and Distributor channels. 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4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536" y="52723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no: 10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132D3-7207-A603-B51F-70629D5E7FD2}"/>
              </a:ext>
            </a:extLst>
          </p:cNvPr>
          <p:cNvSpPr txBox="1"/>
          <p:nvPr/>
        </p:nvSpPr>
        <p:spPr>
          <a:xfrm>
            <a:off x="898071" y="1620522"/>
            <a:ext cx="10231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Top 3 products in each division that have a high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2021? The final output contains these fields, division,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rank_order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76B7C2-8973-1351-8407-EB015E7A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2686525"/>
            <a:ext cx="4588329" cy="3415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88924-F110-EF8C-A88F-7FDAC42A1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83" y="2686525"/>
            <a:ext cx="5364480" cy="34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10A25-DF0E-E2D9-DB16-151A5C8E2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524873"/>
            <a:ext cx="10149840" cy="555120"/>
          </a:xfrm>
        </p:spPr>
        <p:txBody>
          <a:bodyPr/>
          <a:lstStyle/>
          <a:p>
            <a:r>
              <a:rPr lang="en-US" dirty="0"/>
              <a:t>insights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145F-C768-2BFB-0397-EA7813AC3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56FF0E0-EA4C-509D-AE75-655F1056A9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367773"/>
              </p:ext>
            </p:extLst>
          </p:nvPr>
        </p:nvGraphicFramePr>
        <p:xfrm>
          <a:off x="704547" y="1457255"/>
          <a:ext cx="2952494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8E1015F-C0F7-35A2-F7F2-26E22E06B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367849"/>
              </p:ext>
            </p:extLst>
          </p:nvPr>
        </p:nvGraphicFramePr>
        <p:xfrm>
          <a:off x="4257860" y="1417705"/>
          <a:ext cx="3195319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D011BF0-3E7D-A905-E88B-55A2C4BE7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16630"/>
              </p:ext>
            </p:extLst>
          </p:nvPr>
        </p:nvGraphicFramePr>
        <p:xfrm>
          <a:off x="8053998" y="1415273"/>
          <a:ext cx="2952494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8BED3C-805A-31B3-7C17-E0B0A98B9E28}"/>
              </a:ext>
            </a:extLst>
          </p:cNvPr>
          <p:cNvSpPr txBox="1"/>
          <p:nvPr/>
        </p:nvSpPr>
        <p:spPr>
          <a:xfrm>
            <a:off x="455797" y="4083804"/>
            <a:ext cx="34499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top-selling product in the N &amp; S division is the AQ Pen Drive 2 IN 1, with a total quantity sold of 701,373 units. This is significantly higher than the second and third top-selling products in the same division.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BF700-643F-9F2C-065E-77E69468CCA3}"/>
              </a:ext>
            </a:extLst>
          </p:cNvPr>
          <p:cNvSpPr txBox="1"/>
          <p:nvPr/>
        </p:nvSpPr>
        <p:spPr>
          <a:xfrm>
            <a:off x="4257860" y="4083804"/>
            <a:ext cx="344999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the P &amp; A division, the difference in the quantity sold between the top-selling product (AQ Gamers MS) and the second and third top-selling products (AQ Maxima MS) is relatively small, with a difference of only a few hundred units sold.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5421-F9D0-2030-16D6-CE4CC9B505B0}"/>
              </a:ext>
            </a:extLst>
          </p:cNvPr>
          <p:cNvSpPr txBox="1"/>
          <p:nvPr/>
        </p:nvSpPr>
        <p:spPr>
          <a:xfrm>
            <a:off x="8195101" y="4083804"/>
            <a:ext cx="31602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AQ Digit is the top-selling product in the PC division, with a total quantity sold of 17,434 units. However, the difference in quantity sold between the top-selling and second and third top-selling products in this division is relatively small.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0A45FE-B264-2DC6-76B7-EB73ADCC2121}"/>
              </a:ext>
            </a:extLst>
          </p:cNvPr>
          <p:cNvCxnSpPr/>
          <p:nvPr/>
        </p:nvCxnSpPr>
        <p:spPr>
          <a:xfrm>
            <a:off x="3905790" y="1240971"/>
            <a:ext cx="0" cy="481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1EFB95-9F3F-45F7-E0B6-EFE0F53ACAD1}"/>
              </a:ext>
            </a:extLst>
          </p:cNvPr>
          <p:cNvCxnSpPr/>
          <p:nvPr/>
        </p:nvCxnSpPr>
        <p:spPr>
          <a:xfrm>
            <a:off x="7819053" y="1240971"/>
            <a:ext cx="0" cy="465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0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Company Overview/ Problem statement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975819057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8A925-F3A2-12F5-393A-70D8E755BD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1176" y="1614196"/>
            <a:ext cx="11075436" cy="4823925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b="1" cap="all" dirty="0">
                <a:latin typeface="+mj-lt"/>
                <a:ea typeface="+mj-ea"/>
                <a:cs typeface="+mj-cs"/>
              </a:rPr>
              <a:t>About company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Hardware (imaginary company) is one of the leading computer hardware producers in India and well expanded in other countries too.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supplies electronic goods to the retailers (customers of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like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Croma,Best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buy,Amazon,Flipkart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etc., who then sells the goods to the end consumers.</a:t>
            </a:r>
          </a:p>
          <a:p>
            <a:pPr marL="0" indent="0">
              <a:lnSpc>
                <a:spcPct val="130000"/>
              </a:lnSpc>
              <a:buClr>
                <a:schemeClr val="accent1"/>
              </a:buClr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cap="all" dirty="0">
                <a:latin typeface="+mj-lt"/>
                <a:ea typeface="+mj-ea"/>
                <a:cs typeface="+mj-cs"/>
              </a:rPr>
              <a:t>Problem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cap="all" dirty="0">
                <a:latin typeface="+mj-lt"/>
                <a:ea typeface="+mj-ea"/>
                <a:cs typeface="+mj-cs"/>
              </a:rPr>
              <a:t>Statement</a:t>
            </a:r>
          </a:p>
          <a:p>
            <a:pPr marL="171450" lvl="1" indent="-1714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management noticed that they do not get enough insights to make quick and smart data-informed decisions. They want to expand their data analytics team by adding several junior data analysts</a:t>
            </a:r>
            <a:r>
              <a:rPr lang="en-US" sz="1400" dirty="0">
                <a:solidFill>
                  <a:schemeClr val="bg2"/>
                </a:solidFill>
              </a:rPr>
              <a:t>. </a:t>
            </a:r>
          </a:p>
          <a:p>
            <a:pPr marL="0" lvl="1" indent="0">
              <a:buClr>
                <a:schemeClr val="accent1"/>
              </a:buClr>
              <a:buNone/>
            </a:pPr>
            <a:endParaRPr lang="en-US" sz="1200" dirty="0">
              <a:solidFill>
                <a:schemeClr val="bg2"/>
              </a:solidFill>
            </a:endParaRPr>
          </a:p>
          <a:p>
            <a:pPr marL="0" lvl="1" indent="0">
              <a:buClr>
                <a:schemeClr val="accent1"/>
              </a:buClr>
              <a:buNone/>
            </a:pPr>
            <a:r>
              <a:rPr lang="en-US" sz="1800" b="1" cap="all" dirty="0">
                <a:latin typeface="+mj-lt"/>
                <a:ea typeface="+mj-ea"/>
                <a:cs typeface="+mj-cs"/>
              </a:rPr>
              <a:t>Task</a:t>
            </a:r>
          </a:p>
          <a:p>
            <a:pPr marL="171450" lvl="1" indent="-1714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There are 10 ad hoc requests to run a SQL query to answer these requests</a:t>
            </a:r>
            <a:r>
              <a:rPr lang="en-US" sz="1400" dirty="0">
                <a:solidFill>
                  <a:schemeClr val="bg2"/>
                </a:solidFill>
              </a:rPr>
              <a:t>. </a:t>
            </a:r>
          </a:p>
          <a:p>
            <a:pPr marL="283464"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target audience of this Project is top-level management – and  create a presentation to show the insights.</a:t>
            </a:r>
          </a:p>
          <a:p>
            <a:endParaRPr lang="en-US" sz="1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9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882" y="617537"/>
            <a:ext cx="10149840" cy="914400"/>
          </a:xfrm>
        </p:spPr>
        <p:txBody>
          <a:bodyPr/>
          <a:lstStyle/>
          <a:p>
            <a:r>
              <a:rPr lang="en-US" sz="1800" b="1" dirty="0" err="1"/>
              <a:t>Atliq’s</a:t>
            </a:r>
            <a:r>
              <a:rPr lang="en-US" sz="1800" b="1" dirty="0"/>
              <a:t> business  markets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A5617-7A9E-B504-EFEA-0E5FF25A0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>
          <a:xfrm>
            <a:off x="662882" y="1751968"/>
            <a:ext cx="10149840" cy="45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kern="1200" dirty="0" err="1"/>
              <a:t>Atliq’s</a:t>
            </a:r>
            <a:r>
              <a:rPr lang="en-US" b="1" kern="1200" dirty="0"/>
              <a:t>  P</a:t>
            </a:r>
            <a:r>
              <a:rPr lang="en-US" sz="1800" b="1" dirty="0"/>
              <a:t>roducts</a:t>
            </a:r>
            <a:br>
              <a:rPr lang="en-US" sz="1800" b="1" dirty="0"/>
            </a:b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BDBD41-99AF-58AC-1646-A552084D3437}"/>
              </a:ext>
            </a:extLst>
          </p:cNvPr>
          <p:cNvSpPr/>
          <p:nvPr/>
        </p:nvSpPr>
        <p:spPr>
          <a:xfrm>
            <a:off x="1389888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1F259D-38C2-3C95-6114-6181276AC04A}"/>
              </a:ext>
            </a:extLst>
          </p:cNvPr>
          <p:cNvSpPr/>
          <p:nvPr/>
        </p:nvSpPr>
        <p:spPr>
          <a:xfrm>
            <a:off x="5535660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P&amp;A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D8797D-7176-2F5A-78E5-F94A952B51AA}"/>
              </a:ext>
            </a:extLst>
          </p:cNvPr>
          <p:cNvSpPr/>
          <p:nvPr/>
        </p:nvSpPr>
        <p:spPr>
          <a:xfrm>
            <a:off x="9916367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N&amp;S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09667-0424-FD75-FF50-436D1A70E8A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83080" y="2738628"/>
            <a:ext cx="0" cy="62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D2A17-CA87-FD1A-A210-1EC05EBA4A7C}"/>
              </a:ext>
            </a:extLst>
          </p:cNvPr>
          <p:cNvCxnSpPr>
            <a:cxnSpLocks/>
          </p:cNvCxnSpPr>
          <p:nvPr/>
        </p:nvCxnSpPr>
        <p:spPr>
          <a:xfrm>
            <a:off x="1154954" y="3361944"/>
            <a:ext cx="1212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A999BB-027D-F275-8D9D-DEF1F9D7D3D7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03434" y="3376040"/>
            <a:ext cx="2216126" cy="4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6B2F7B-0AFD-F4F6-FAC5-11B78CDB4FAA}"/>
              </a:ext>
            </a:extLst>
          </p:cNvPr>
          <p:cNvCxnSpPr>
            <a:cxnSpLocks/>
          </p:cNvCxnSpPr>
          <p:nvPr/>
        </p:nvCxnSpPr>
        <p:spPr>
          <a:xfrm>
            <a:off x="9253349" y="3361944"/>
            <a:ext cx="2105531" cy="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58DB6B-9C15-3F7E-A8A9-B180F353EE35}"/>
              </a:ext>
            </a:extLst>
          </p:cNvPr>
          <p:cNvCxnSpPr>
            <a:cxnSpLocks/>
          </p:cNvCxnSpPr>
          <p:nvPr/>
        </p:nvCxnSpPr>
        <p:spPr>
          <a:xfrm>
            <a:off x="10318703" y="2748534"/>
            <a:ext cx="0" cy="623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88E876C-499E-62FD-19E6-01EF17DFE5DF}"/>
              </a:ext>
            </a:extLst>
          </p:cNvPr>
          <p:cNvSpPr/>
          <p:nvPr/>
        </p:nvSpPr>
        <p:spPr>
          <a:xfrm>
            <a:off x="533571" y="3247644"/>
            <a:ext cx="941816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Desktop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D8670-EF47-E59B-8962-C6981BF76DD4}"/>
              </a:ext>
            </a:extLst>
          </p:cNvPr>
          <p:cNvSpPr/>
          <p:nvPr/>
        </p:nvSpPr>
        <p:spPr>
          <a:xfrm>
            <a:off x="2123043" y="3247644"/>
            <a:ext cx="941816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Notebook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17DD12-AF8D-12A9-1FD0-F76E5455B01B}"/>
              </a:ext>
            </a:extLst>
          </p:cNvPr>
          <p:cNvSpPr/>
          <p:nvPr/>
        </p:nvSpPr>
        <p:spPr>
          <a:xfrm>
            <a:off x="4603434" y="3249167"/>
            <a:ext cx="1065594" cy="2537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Peripherals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2F8140-2470-DBEE-B54C-242258932EF8}"/>
              </a:ext>
            </a:extLst>
          </p:cNvPr>
          <p:cNvSpPr/>
          <p:nvPr/>
        </p:nvSpPr>
        <p:spPr>
          <a:xfrm>
            <a:off x="6185963" y="3254502"/>
            <a:ext cx="1063301" cy="2484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Accessories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932C3D-9CC8-1E80-19AE-6047903155BA}"/>
              </a:ext>
            </a:extLst>
          </p:cNvPr>
          <p:cNvSpPr/>
          <p:nvPr/>
        </p:nvSpPr>
        <p:spPr>
          <a:xfrm>
            <a:off x="9084943" y="3247644"/>
            <a:ext cx="941816" cy="2552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Networking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AE1D9E-67BE-87E7-68C1-13671C619A85}"/>
              </a:ext>
            </a:extLst>
          </p:cNvPr>
          <p:cNvSpPr/>
          <p:nvPr/>
        </p:nvSpPr>
        <p:spPr>
          <a:xfrm>
            <a:off x="10642822" y="3254502"/>
            <a:ext cx="941817" cy="258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Storage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40A858-1EDB-A9E2-47BA-6040B3F4E944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98974" y="3496056"/>
            <a:ext cx="3215" cy="64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086799-80CF-5D74-B7AE-22C94F2C3B07}"/>
              </a:ext>
            </a:extLst>
          </p:cNvPr>
          <p:cNvSpPr/>
          <p:nvPr/>
        </p:nvSpPr>
        <p:spPr>
          <a:xfrm>
            <a:off x="533571" y="4139942"/>
            <a:ext cx="937236" cy="19034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1.Business desktop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2.Personal desktop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C9817-F739-4EEA-4478-3910D3B8D472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591661" y="3476244"/>
            <a:ext cx="2290" cy="6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57E47FC-4406-F478-25A1-04DAF3FE6493}"/>
              </a:ext>
            </a:extLst>
          </p:cNvPr>
          <p:cNvSpPr/>
          <p:nvPr/>
        </p:nvSpPr>
        <p:spPr>
          <a:xfrm>
            <a:off x="2118463" y="4139184"/>
            <a:ext cx="946396" cy="19065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1.Gaming laptop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2.Personal laptop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3.Business laptop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4644D2-81FC-EC9D-460E-D6BFC965A1F4}"/>
              </a:ext>
            </a:extLst>
          </p:cNvPr>
          <p:cNvSpPr/>
          <p:nvPr/>
        </p:nvSpPr>
        <p:spPr>
          <a:xfrm>
            <a:off x="4595538" y="4139183"/>
            <a:ext cx="1065594" cy="19034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1.Graphics card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2.Internal HDD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3.Mother board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4.Processors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3BD90A-ABD7-006B-BD1E-6554031A773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709764" y="3510534"/>
            <a:ext cx="5556" cy="63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EBB450-D91C-4169-FC86-594EA2D940A9}"/>
              </a:ext>
            </a:extLst>
          </p:cNvPr>
          <p:cNvCxnSpPr>
            <a:cxnSpLocks/>
          </p:cNvCxnSpPr>
          <p:nvPr/>
        </p:nvCxnSpPr>
        <p:spPr>
          <a:xfrm flipH="1">
            <a:off x="5131651" y="3487674"/>
            <a:ext cx="4580" cy="66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379EEDA-4072-1570-7FFF-1A13C9CA21A5}"/>
              </a:ext>
            </a:extLst>
          </p:cNvPr>
          <p:cNvSpPr/>
          <p:nvPr/>
        </p:nvSpPr>
        <p:spPr>
          <a:xfrm>
            <a:off x="6183670" y="4146425"/>
            <a:ext cx="1063299" cy="18992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1.Battery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2.Keyboard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3.Mouse</a:t>
            </a:r>
            <a:br>
              <a:rPr lang="en-IN" sz="1000" dirty="0"/>
            </a:br>
            <a:br>
              <a:rPr lang="en-IN" sz="1000" dirty="0"/>
            </a:br>
            <a:endParaRPr lang="en-IN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13E5A1-3865-E800-A467-FFA1E42A3E06}"/>
              </a:ext>
            </a:extLst>
          </p:cNvPr>
          <p:cNvSpPr/>
          <p:nvPr/>
        </p:nvSpPr>
        <p:spPr>
          <a:xfrm>
            <a:off x="9084937" y="4139183"/>
            <a:ext cx="941816" cy="18992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1.WiFi extender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0D592E-60BA-0C51-7BB1-EB044785A06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9555845" y="3487674"/>
            <a:ext cx="4" cy="65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336ACD-36D5-B5A9-0409-E2E26543A1B1}"/>
              </a:ext>
            </a:extLst>
          </p:cNvPr>
          <p:cNvSpPr/>
          <p:nvPr/>
        </p:nvSpPr>
        <p:spPr>
          <a:xfrm>
            <a:off x="10659236" y="4146423"/>
            <a:ext cx="946397" cy="18992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1.External SSD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2.USB Flash drive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76A5FF-B491-D065-5DE9-9873513BEB5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132435" y="3510534"/>
            <a:ext cx="0" cy="63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E09769-A8EB-A74C-D9AE-6433E32221B3}"/>
              </a:ext>
            </a:extLst>
          </p:cNvPr>
          <p:cNvCxnSpPr>
            <a:cxnSpLocks/>
          </p:cNvCxnSpPr>
          <p:nvPr/>
        </p:nvCxnSpPr>
        <p:spPr>
          <a:xfrm>
            <a:off x="5928852" y="2752343"/>
            <a:ext cx="0" cy="62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5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data inputs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03650" y="1959429"/>
            <a:ext cx="9433248" cy="382443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Contains 2020 – 2021 Fiscal year data available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dim_customer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dim_product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fact_gross_price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fact_manufacturing_cost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fact_pre_invoice_deductions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fact_sales_monthly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6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A</a:t>
            </a:r>
            <a:r>
              <a:rPr lang="en-US" b="1" dirty="0"/>
              <a:t>d-hoc request along with the result, visualization and insights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REQUEST NO : 01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83863852"/>
              </p:ext>
            </p:extLst>
          </p:nvPr>
        </p:nvGraphicFramePr>
        <p:xfrm>
          <a:off x="867747" y="3533682"/>
          <a:ext cx="5047861" cy="866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62037" y="1125607"/>
            <a:ext cx="9136322" cy="113396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list of markets in which customer </a:t>
            </a:r>
            <a:r>
              <a:rPr lang="en-IN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operates it’s business in the APAC region.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B41DC-FA19-53AE-F78C-2DCE8F98A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123" y="2841810"/>
            <a:ext cx="4207289" cy="86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25F88-1485-00C6-4119-6C45EDB9EDD2}"/>
              </a:ext>
            </a:extLst>
          </p:cNvPr>
          <p:cNvSpPr txBox="1"/>
          <p:nvPr/>
        </p:nvSpPr>
        <p:spPr>
          <a:xfrm>
            <a:off x="-102444" y="2366026"/>
            <a:ext cx="5732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u="sng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D65A0-D346-F323-3CCC-FF66886E4A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839" y="4115918"/>
            <a:ext cx="3088441" cy="200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78994D-9FD7-A5E4-4F9B-5867B8D25B5B}"/>
              </a:ext>
            </a:extLst>
          </p:cNvPr>
          <p:cNvSpPr txBox="1"/>
          <p:nvPr/>
        </p:nvSpPr>
        <p:spPr>
          <a:xfrm>
            <a:off x="1808113" y="3727646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B85D0-B4A2-56CB-57E7-01A0F77B95C1}"/>
              </a:ext>
            </a:extLst>
          </p:cNvPr>
          <p:cNvSpPr txBox="1">
            <a:spLocks/>
          </p:cNvSpPr>
          <p:nvPr/>
        </p:nvSpPr>
        <p:spPr>
          <a:xfrm>
            <a:off x="6646814" y="2456061"/>
            <a:ext cx="4830182" cy="385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</a:t>
            </a:r>
            <a:r>
              <a:rPr lang="en-I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has the most stores-8 in APAC region followed by 6 in EU and 2 in NA.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95A4A-37A7-D386-C179-0BDB58F84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1726" y="3423697"/>
            <a:ext cx="4830182" cy="26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1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02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B6765-7E4C-61F1-D098-44652E787E6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763486"/>
            <a:ext cx="10150475" cy="402037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percentage of unique product increase in 2021 vs. 2020? The final output contains these fields, unique_products_2020 unique_products_2021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percentage_chg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b="1" i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                                    </a:t>
            </a:r>
            <a:r>
              <a:rPr lang="en-IN" sz="1800" b="1" i="1" u="sng" dirty="0">
                <a:solidFill>
                  <a:schemeClr val="bg1"/>
                </a:solidFill>
              </a:rPr>
              <a:t>Query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36A6D6-B60A-C2A2-D9D9-7E58E2C97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88" y="2873599"/>
            <a:ext cx="5964442" cy="3078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00196-32B9-C22B-C75D-E0EE3D13A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183" y="3313785"/>
            <a:ext cx="4208106" cy="733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7A4FD-BE58-F78C-FAF3-DE093B0420D2}"/>
              </a:ext>
            </a:extLst>
          </p:cNvPr>
          <p:cNvSpPr txBox="1"/>
          <p:nvPr/>
        </p:nvSpPr>
        <p:spPr>
          <a:xfrm>
            <a:off x="8440783" y="2384747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u="sng" dirty="0">
                <a:solidFill>
                  <a:schemeClr val="bg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84471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037" y="544821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866859105"/>
              </p:ext>
            </p:extLst>
          </p:nvPr>
        </p:nvGraphicFramePr>
        <p:xfrm>
          <a:off x="1062037" y="1819470"/>
          <a:ext cx="4810126" cy="396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6E33-84CC-161B-E0BB-D8CB118AAC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71796" y="2164702"/>
            <a:ext cx="5858167" cy="36191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36.33%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increase in unique products from  2020-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245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2021-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334 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Launching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products in a year is a positive sign, signalling not only business growth but also pro active response to market demands and a commitment to innovation.</a:t>
            </a:r>
            <a:endParaRPr lang="en-US" sz="1400" dirty="0"/>
          </a:p>
        </p:txBody>
      </p:sp>
      <p:sp>
        <p:nvSpPr>
          <p:cNvPr id="56" name="Google Shape;412;p29">
            <a:extLst>
              <a:ext uri="{FF2B5EF4-FFF2-40B4-BE49-F238E27FC236}">
                <a16:creationId xmlns:a16="http://schemas.microsoft.com/office/drawing/2014/main" id="{D7AC55E7-EBD4-3D49-B426-484C47EFC491}"/>
              </a:ext>
            </a:extLst>
          </p:cNvPr>
          <p:cNvSpPr txBox="1"/>
          <p:nvPr/>
        </p:nvSpPr>
        <p:spPr>
          <a:xfrm>
            <a:off x="1437106" y="208819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400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300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200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100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E39405-8909-17BE-9A4E-15E9AF06B85C}"/>
              </a:ext>
            </a:extLst>
          </p:cNvPr>
          <p:cNvSpPr txBox="1"/>
          <p:nvPr/>
        </p:nvSpPr>
        <p:spPr>
          <a:xfrm>
            <a:off x="1482226" y="5590530"/>
            <a:ext cx="286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nique products in FY2020 &amp; 2021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CC5A2C-CA10-2034-64D1-0AC18D19549E}"/>
              </a:ext>
            </a:extLst>
          </p:cNvPr>
          <p:cNvGrpSpPr/>
          <p:nvPr/>
        </p:nvGrpSpPr>
        <p:grpSpPr>
          <a:xfrm>
            <a:off x="2097750" y="3065081"/>
            <a:ext cx="613458" cy="2290672"/>
            <a:chOff x="6898514" y="1713045"/>
            <a:chExt cx="613458" cy="2290672"/>
          </a:xfrm>
        </p:grpSpPr>
        <p:sp>
          <p:nvSpPr>
            <p:cNvPr id="59" name="Google Shape;417;p29">
              <a:extLst>
                <a:ext uri="{FF2B5EF4-FFF2-40B4-BE49-F238E27FC236}">
                  <a16:creationId xmlns:a16="http://schemas.microsoft.com/office/drawing/2014/main" id="{6C757C7F-FBA8-21DB-66CF-2036ACC8BCF2}"/>
                </a:ext>
              </a:extLst>
            </p:cNvPr>
            <p:cNvSpPr/>
            <p:nvPr/>
          </p:nvSpPr>
          <p:spPr>
            <a:xfrm>
              <a:off x="7070870" y="1921728"/>
              <a:ext cx="233700" cy="17946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D565F3-2898-8453-AC16-5D26885A6E19}"/>
                </a:ext>
              </a:extLst>
            </p:cNvPr>
            <p:cNvSpPr txBox="1"/>
            <p:nvPr/>
          </p:nvSpPr>
          <p:spPr>
            <a:xfrm>
              <a:off x="6898514" y="3757496"/>
              <a:ext cx="6134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FY2020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95F76D-D168-EC7C-34D3-525523B11BAB}"/>
                </a:ext>
              </a:extLst>
            </p:cNvPr>
            <p:cNvSpPr txBox="1"/>
            <p:nvPr/>
          </p:nvSpPr>
          <p:spPr>
            <a:xfrm>
              <a:off x="6972925" y="1713045"/>
              <a:ext cx="413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245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6A2A5-4C04-640A-3608-CA65D90E1937}"/>
              </a:ext>
            </a:extLst>
          </p:cNvPr>
          <p:cNvGrpSpPr/>
          <p:nvPr/>
        </p:nvGrpSpPr>
        <p:grpSpPr>
          <a:xfrm>
            <a:off x="2725938" y="2515424"/>
            <a:ext cx="613458" cy="2849287"/>
            <a:chOff x="7233899" y="1051426"/>
            <a:chExt cx="613458" cy="2849287"/>
          </a:xfrm>
        </p:grpSpPr>
        <p:sp>
          <p:nvSpPr>
            <p:cNvPr id="63" name="Google Shape;418;p29">
              <a:extLst>
                <a:ext uri="{FF2B5EF4-FFF2-40B4-BE49-F238E27FC236}">
                  <a16:creationId xmlns:a16="http://schemas.microsoft.com/office/drawing/2014/main" id="{E2B44D5E-CD1A-AFAC-C3D2-CD019BDD377A}"/>
                </a:ext>
              </a:extLst>
            </p:cNvPr>
            <p:cNvSpPr/>
            <p:nvPr/>
          </p:nvSpPr>
          <p:spPr>
            <a:xfrm>
              <a:off x="7423778" y="1268891"/>
              <a:ext cx="233701" cy="23276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5F86FA-9E73-A22D-69C2-D130E02924FE}"/>
                </a:ext>
              </a:extLst>
            </p:cNvPr>
            <p:cNvSpPr txBox="1"/>
            <p:nvPr/>
          </p:nvSpPr>
          <p:spPr>
            <a:xfrm>
              <a:off x="7233899" y="3654492"/>
              <a:ext cx="6134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FY2021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EA2EC8-6C61-F47F-0B50-7FD790AFF5E0}"/>
                </a:ext>
              </a:extLst>
            </p:cNvPr>
            <p:cNvSpPr txBox="1"/>
            <p:nvPr/>
          </p:nvSpPr>
          <p:spPr>
            <a:xfrm>
              <a:off x="7333822" y="1051426"/>
              <a:ext cx="413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334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A250EF5-A29F-019B-9C55-38F553A2752F}"/>
              </a:ext>
            </a:extLst>
          </p:cNvPr>
          <p:cNvGrpSpPr/>
          <p:nvPr/>
        </p:nvGrpSpPr>
        <p:grpSpPr>
          <a:xfrm>
            <a:off x="3511837" y="4455213"/>
            <a:ext cx="428025" cy="599418"/>
            <a:chOff x="7460375" y="3095037"/>
            <a:chExt cx="428025" cy="599418"/>
          </a:xfrm>
        </p:grpSpPr>
        <p:sp>
          <p:nvSpPr>
            <p:cNvPr id="67" name="Google Shape;416;p29">
              <a:extLst>
                <a:ext uri="{FF2B5EF4-FFF2-40B4-BE49-F238E27FC236}">
                  <a16:creationId xmlns:a16="http://schemas.microsoft.com/office/drawing/2014/main" id="{5CA09D49-D827-36F4-0B14-7F7BCBF50B32}"/>
                </a:ext>
              </a:extLst>
            </p:cNvPr>
            <p:cNvSpPr/>
            <p:nvPr/>
          </p:nvSpPr>
          <p:spPr>
            <a:xfrm>
              <a:off x="7596780" y="3304131"/>
              <a:ext cx="233700" cy="3903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9E67F23-41AE-5520-FAF6-A0ED5DBA9289}"/>
                </a:ext>
              </a:extLst>
            </p:cNvPr>
            <p:cNvGrpSpPr/>
            <p:nvPr/>
          </p:nvGrpSpPr>
          <p:grpSpPr>
            <a:xfrm>
              <a:off x="7460375" y="3095037"/>
              <a:ext cx="428025" cy="246221"/>
              <a:chOff x="6140119" y="3102779"/>
              <a:chExt cx="428025" cy="246221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653279-AEEC-B373-D109-508A6F9E70FA}"/>
                  </a:ext>
                </a:extLst>
              </p:cNvPr>
              <p:cNvSpPr txBox="1"/>
              <p:nvPr/>
            </p:nvSpPr>
            <p:spPr>
              <a:xfrm>
                <a:off x="6140119" y="3102779"/>
                <a:ext cx="413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36%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537A4D51-4A80-A1E0-A101-23429F109094}"/>
                  </a:ext>
                </a:extLst>
              </p:cNvPr>
              <p:cNvSpPr/>
              <p:nvPr/>
            </p:nvSpPr>
            <p:spPr>
              <a:xfrm>
                <a:off x="6476704" y="3173716"/>
                <a:ext cx="91440" cy="91440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FD03C31-86BC-7775-FEF6-5586D8E72F72}"/>
              </a:ext>
            </a:extLst>
          </p:cNvPr>
          <p:cNvSpPr txBox="1"/>
          <p:nvPr/>
        </p:nvSpPr>
        <p:spPr>
          <a:xfrm>
            <a:off x="3394919" y="5096616"/>
            <a:ext cx="10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Percentage %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C0A574-8C86-BC00-7686-5FE3FC9612ED}"/>
              </a:ext>
            </a:extLst>
          </p:cNvPr>
          <p:cNvCxnSpPr/>
          <p:nvPr/>
        </p:nvCxnSpPr>
        <p:spPr>
          <a:xfrm>
            <a:off x="1784271" y="4292082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162D1E-0B27-B6B5-9699-DAECD1C8B09A}"/>
              </a:ext>
            </a:extLst>
          </p:cNvPr>
          <p:cNvCxnSpPr/>
          <p:nvPr/>
        </p:nvCxnSpPr>
        <p:spPr>
          <a:xfrm>
            <a:off x="1784271" y="3592286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A9E283D-5E51-523D-52C5-E1899AADF448}"/>
              </a:ext>
            </a:extLst>
          </p:cNvPr>
          <p:cNvCxnSpPr/>
          <p:nvPr/>
        </p:nvCxnSpPr>
        <p:spPr>
          <a:xfrm>
            <a:off x="1784271" y="2864498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CD5C22-8D13-1D62-27E0-D177A45FFEDC}"/>
              </a:ext>
            </a:extLst>
          </p:cNvPr>
          <p:cNvCxnSpPr/>
          <p:nvPr/>
        </p:nvCxnSpPr>
        <p:spPr>
          <a:xfrm>
            <a:off x="1746406" y="2164702"/>
            <a:ext cx="270957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946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437</TotalTime>
  <Words>1505</Words>
  <Application>Microsoft Office PowerPoint</Application>
  <PresentationFormat>Widescreen</PresentationFormat>
  <Paragraphs>176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Barlow Light</vt:lpstr>
      <vt:lpstr>Calibri</vt:lpstr>
      <vt:lpstr>Century Gothic</vt:lpstr>
      <vt:lpstr>Segoe UI</vt:lpstr>
      <vt:lpstr>Wingdings</vt:lpstr>
      <vt:lpstr>Custom</vt:lpstr>
      <vt:lpstr>Consumer Goods Ad-hoc Insights </vt:lpstr>
      <vt:lpstr>agenda</vt:lpstr>
      <vt:lpstr>Company Overview/ Problem statement </vt:lpstr>
      <vt:lpstr>Atliq’s business  markets </vt:lpstr>
      <vt:lpstr>Atliq’s  Products  </vt:lpstr>
      <vt:lpstr>data inputs </vt:lpstr>
      <vt:lpstr>Ad-hoc request along with the result, visualization and insights  REQUEST NO : 01</vt:lpstr>
      <vt:lpstr>REQUEST NO : 02 </vt:lpstr>
      <vt:lpstr>INSIGHTS </vt:lpstr>
      <vt:lpstr>request no : 03 </vt:lpstr>
      <vt:lpstr>insights </vt:lpstr>
      <vt:lpstr>request no : 04 </vt:lpstr>
      <vt:lpstr>insights </vt:lpstr>
      <vt:lpstr>request no : 05 </vt:lpstr>
      <vt:lpstr>REQUEST NO : 06 </vt:lpstr>
      <vt:lpstr>INSIGHTS  </vt:lpstr>
      <vt:lpstr>request no : 07 </vt:lpstr>
      <vt:lpstr>insights </vt:lpstr>
      <vt:lpstr>request no : 08  </vt:lpstr>
      <vt:lpstr>insights </vt:lpstr>
      <vt:lpstr>request no : 09 </vt:lpstr>
      <vt:lpstr>insights </vt:lpstr>
      <vt:lpstr>request no: 10 </vt:lpstr>
      <vt:lpstr>insights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SARPATE</dc:creator>
  <cp:lastModifiedBy>SHUBHAM SARPATE</cp:lastModifiedBy>
  <cp:revision>6</cp:revision>
  <dcterms:created xsi:type="dcterms:W3CDTF">2025-09-16T16:38:20Z</dcterms:created>
  <dcterms:modified xsi:type="dcterms:W3CDTF">2025-09-25T18:42:22Z</dcterms:modified>
</cp:coreProperties>
</file>